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5" r:id="rId4"/>
    <p:sldId id="263" r:id="rId5"/>
    <p:sldId id="267" r:id="rId6"/>
    <p:sldId id="268" r:id="rId7"/>
    <p:sldId id="269" r:id="rId8"/>
    <p:sldId id="270" r:id="rId9"/>
    <p:sldId id="264" r:id="rId10"/>
    <p:sldId id="261" r:id="rId11"/>
    <p:sldId id="259" r:id="rId12"/>
    <p:sldId id="26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AC28"/>
    <a:srgbClr val="F6FA3D"/>
    <a:srgbClr val="F13DA7"/>
    <a:srgbClr val="27658A"/>
    <a:srgbClr val="EAD89C"/>
    <a:srgbClr val="927B2D"/>
    <a:srgbClr val="1B1B1B"/>
    <a:srgbClr val="A9B7C6"/>
    <a:srgbClr val="F5E061"/>
    <a:srgbClr val="F56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9E799-B10A-4180-F918-4EBD32F85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D275A-F214-4750-36C7-E10B36038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2C7A4-502F-C4E0-DA2C-BA8D9D8B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E206E-E70E-E4B1-85FF-F6C4ACF6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69AB7-791E-EAD1-42B2-88D5DCC6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7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F8F8-780B-C590-58B3-23CF6FFB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ECD14-CD27-568E-8F2B-F0DBCC789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702DE-D1A2-3161-7EBF-06DEAD44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9372B-05DB-87FF-B61D-D6C8640B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53A70-BADF-99F3-D421-48D0DF06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6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D5E106-CDB6-B6B4-215C-5FBDE5F95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9013C-6346-1DEA-4AFB-FC4CF553B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37225-E293-44A6-F171-7C355859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F98AA-13B6-0E14-13E2-16F474E2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98DB-E9BD-74B3-C24A-895074DD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5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ACA3F-619C-B758-6560-8BA04CDD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E779-EC32-9022-5161-C64E29FD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0C47-245C-96E9-466D-48731B65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9E84E-FC49-2584-F767-C6CB22E88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51901-965A-C64E-83F2-A39E775D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0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B9CF-6335-DE41-E1D4-BBB8D738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BAFA3-1BC1-0EB1-4C45-99547C419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20F2-2705-286E-09D6-F525B7B99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18B6A-C1C5-048C-6421-A5CBDF4F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EB943-1763-DB00-0FA0-AEB74B40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915D-A5FB-E2B0-068C-34FCD7A3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7422-FA56-F501-3748-9A903E505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AEAF1-266C-59AD-C5C0-0DD0FCE71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3ADFE-660F-7F5E-C792-679A2B78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A3386-7D4D-C16B-990A-47B6A6E9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0792A-CB19-21BC-5854-B3CB8C23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9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40FD-502D-CD2C-A5F7-2A0F9042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AE88-B26C-4F4E-3F5B-0EDD92BEB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8117A-6114-BEDA-3D8C-91A418213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E49E49-98CB-52A2-DDF0-F60A99873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FE6FB0-E675-D940-37E2-0556CA2FC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EC843-C1C3-3A54-441E-EFCA2763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6B16F-CE85-9D29-0A36-1AAD6420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D8EFB-3FCC-DB28-19A5-5BD3C4CC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29EE-E28F-FC59-4D4B-DDA4BD49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33F14-25C8-AB24-6113-B94516DA7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221AC-30D5-31C0-B3A9-B8F9D549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2A045-1EEA-9188-6647-FDF23C86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8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36522-327E-FBB0-97EB-3913015D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C1522-6F00-619C-669B-A7AD5B42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552D6-8660-D1EF-3FEE-F06E2EFC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2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CFA2-F0F3-6690-DF6A-A8779271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8F914-3E58-DBAA-CAD6-19954A388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AFD30-3C0A-0F87-0F78-1713DEED1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152E3-954D-5940-78CC-A429C65FD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DC118-4E8F-95B0-BFA5-13A62519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BD311-1F75-A1FD-F173-FC786513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5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7DF9-8972-C93B-3C70-D3827268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5189D4-6893-38D3-8C3C-9872D7778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81394-E433-0F91-7316-71917A821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82B2-21A6-A537-143A-A07326AC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23A19-AB68-F8D8-632B-F3490830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8D2B8-25DB-A172-BBE9-E47DC562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3C2AA-92C0-FF7A-DF46-44FB1234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53BC9-A26D-8377-05B6-105D88E8D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ADC38-29F0-34FB-C6D8-E1F9F7926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19114-ED75-462D-AAAB-67E66A8B13A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6CE22-B3CD-DA2B-D396-26614EA2D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01C28-2329-AF9E-FA21-436A7F071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C6720-7138-4B71-B36C-3CAC74D4E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9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DAC9-F7FC-BEB9-AA72-B1573AB1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35" y="3913068"/>
            <a:ext cx="10737128" cy="2387600"/>
          </a:xfrm>
          <a:scene3d>
            <a:camera prst="orthographicFront"/>
            <a:lightRig rig="balanced" dir="t"/>
          </a:scene3d>
          <a:sp3d>
            <a:bevelT/>
          </a:sp3d>
        </p:spPr>
        <p:txBody>
          <a:bodyPr>
            <a:noAutofit/>
            <a:sp3d extrusionH="57150">
              <a:bevelT w="38100" h="38100" prst="angle"/>
            </a:sp3d>
          </a:bodyPr>
          <a:lstStyle/>
          <a:p>
            <a:r>
              <a:rPr lang="en-US" sz="7200" dirty="0">
                <a:solidFill>
                  <a:srgbClr val="2FA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 to our </a:t>
            </a:r>
            <a:br>
              <a:rPr lang="en-US" sz="7200" dirty="0">
                <a:solidFill>
                  <a:srgbClr val="2FA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7200" dirty="0">
                <a:solidFill>
                  <a:srgbClr val="2FA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Maze Solver Application</a:t>
            </a:r>
          </a:p>
        </p:txBody>
      </p:sp>
      <p:pic>
        <p:nvPicPr>
          <p:cNvPr id="6" name="Picture 5" descr="A picture containing cartoon, green, design&#10;&#10;Description automatically generated">
            <a:extLst>
              <a:ext uri="{FF2B5EF4-FFF2-40B4-BE49-F238E27FC236}">
                <a16:creationId xmlns:a16="http://schemas.microsoft.com/office/drawing/2014/main" id="{9B6C85BA-D5D5-415F-E952-2AD4B54BD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93" y="1900518"/>
            <a:ext cx="2328413" cy="22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8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381857-A1E9-7CF2-27E5-5CFC65D77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00"/>
          <a:stretch/>
        </p:blipFill>
        <p:spPr>
          <a:xfrm>
            <a:off x="0" y="1183064"/>
            <a:ext cx="12172950" cy="53355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3F036C5-0E4E-4F0C-4D9B-D91BF092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" y="20629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E061"/>
                </a:solidFill>
              </a:rPr>
              <a:t>Breadth First Search</a:t>
            </a:r>
          </a:p>
        </p:txBody>
      </p:sp>
    </p:spTree>
    <p:extLst>
      <p:ext uri="{BB962C8B-B14F-4D97-AF65-F5344CB8AC3E}">
        <p14:creationId xmlns:p14="http://schemas.microsoft.com/office/powerpoint/2010/main" val="301836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366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02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7CE7F0-437A-539C-FF1B-6FA47C0BC4EE}"/>
              </a:ext>
            </a:extLst>
          </p:cNvPr>
          <p:cNvSpPr txBox="1">
            <a:spLocks/>
          </p:cNvSpPr>
          <p:nvPr/>
        </p:nvSpPr>
        <p:spPr>
          <a:xfrm>
            <a:off x="727436" y="1924012"/>
            <a:ext cx="10737128" cy="2387600"/>
          </a:xfrm>
          <a:prstGeom prst="rect">
            <a:avLst/>
          </a:prstGeom>
          <a:scene3d>
            <a:camera prst="orthographicFront"/>
            <a:lightRig rig="balanced" dir="t"/>
          </a:scene3d>
          <a:sp3d>
            <a:bevelT/>
          </a:sp3d>
        </p:spPr>
        <p:txBody>
          <a:bodyPr vert="horz" lIns="91440" tIns="45720" rIns="91440" bIns="45720" rtlCol="0" anchor="b">
            <a:noAutofit/>
            <a:sp3d extrusionH="57150">
              <a:bevelT w="38100" h="38100" prst="angle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F6FA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816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7731DDF9-A4CF-635D-9B64-4D5D6214B87F}"/>
              </a:ext>
            </a:extLst>
          </p:cNvPr>
          <p:cNvSpPr txBox="1">
            <a:spLocks/>
          </p:cNvSpPr>
          <p:nvPr/>
        </p:nvSpPr>
        <p:spPr>
          <a:xfrm>
            <a:off x="365760" y="206293"/>
            <a:ext cx="1016889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5E061"/>
                </a:solidFill>
              </a:rPr>
              <a:t>pyamaze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2F1A0-EFF5-D17D-22CE-14D6F6EC3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COLOR(Enum): </a:t>
            </a:r>
            <a:r>
              <a:rPr lang="en-US" sz="3600" i="1" dirty="0">
                <a:solidFill>
                  <a:srgbClr val="629755"/>
                </a:solidFill>
                <a:effectLst/>
                <a:latin typeface="JetBrains Mono"/>
              </a:rPr>
              <a:t>This class is created to use the Tkinter colors easily.</a:t>
            </a:r>
            <a:endParaRPr lang="en-US" sz="3600" dirty="0">
              <a:solidFill>
                <a:srgbClr val="A9B7C6"/>
              </a:solidFill>
              <a:effectLst/>
              <a:latin typeface="JetBrains Mono"/>
            </a:endParaRP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agent: </a:t>
            </a:r>
            <a:r>
              <a:rPr lang="en-US" sz="3600" i="1" dirty="0">
                <a:solidFill>
                  <a:srgbClr val="629755"/>
                </a:solidFill>
                <a:effectLst/>
                <a:latin typeface="JetBrains Mono"/>
              </a:rPr>
              <a:t>The agents can be placed on the maze.</a:t>
            </a:r>
            <a:endParaRPr lang="en-US" sz="3600" dirty="0">
              <a:solidFill>
                <a:srgbClr val="A9B7C6"/>
              </a:solidFill>
              <a:effectLst/>
              <a:latin typeface="JetBrains Mono"/>
            </a:endParaRP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textLabel: </a:t>
            </a:r>
            <a:r>
              <a:rPr lang="en-US" sz="3600" i="1" dirty="0">
                <a:solidFill>
                  <a:srgbClr val="629755"/>
                </a:solidFill>
                <a:effectLst/>
                <a:latin typeface="JetBrains Mono"/>
              </a:rPr>
              <a:t>This class is to create Text Label to show different results on the window.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maze: </a:t>
            </a:r>
            <a:r>
              <a:rPr lang="en-US" sz="3600" i="1" dirty="0">
                <a:solidFill>
                  <a:srgbClr val="629755"/>
                </a:solidFill>
                <a:effectLst/>
                <a:latin typeface="JetBrains Mono"/>
              </a:rPr>
              <a:t>This is the main class to create maze.</a:t>
            </a:r>
            <a:endParaRPr lang="en-US" sz="3600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 sz="1800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 sz="1800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0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7731DDF9-A4CF-635D-9B64-4D5D6214B87F}"/>
              </a:ext>
            </a:extLst>
          </p:cNvPr>
          <p:cNvSpPr txBox="1">
            <a:spLocks/>
          </p:cNvSpPr>
          <p:nvPr/>
        </p:nvSpPr>
        <p:spPr>
          <a:xfrm>
            <a:off x="349136" y="206293"/>
            <a:ext cx="10185514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lang="en-US" sz="4400" dirty="0">
                <a:solidFill>
                  <a:srgbClr val="A9B7C6"/>
                </a:solidFill>
                <a:effectLst/>
                <a:latin typeface="JetBrains Mono"/>
              </a:rPr>
              <a:t>COLOR(Enum):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2F1A0-EFF5-D17D-22CE-14D6F6EC3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This class is created to use the Tkinter colors easily.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Each COLOR object has two color values.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The first two objects (dark and light) are for theme and the two color values represent the Canvas color and the Maze Line color respectively.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The rest of the colors are for Agents.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The first value is the color of the Agent and the second is the color of its footprint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9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23065-302C-1882-2EBB-E8AED8A51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9B7C6"/>
                </a:solidFill>
              </a:rPr>
              <a:t>The agents can be placed on the maze.</a:t>
            </a:r>
          </a:p>
          <a:p>
            <a:r>
              <a:rPr lang="en-US" dirty="0">
                <a:solidFill>
                  <a:srgbClr val="A9B7C6"/>
                </a:solidFill>
              </a:rPr>
              <a:t>They can represent the virtual object just to indicate the cell selected in Maze.</a:t>
            </a:r>
          </a:p>
          <a:p>
            <a:r>
              <a:rPr lang="en-US" dirty="0">
                <a:solidFill>
                  <a:srgbClr val="A9B7C6"/>
                </a:solidFill>
              </a:rPr>
              <a:t>Or they can be the physical agents (like robots)</a:t>
            </a:r>
          </a:p>
          <a:p>
            <a:r>
              <a:rPr lang="en-US" dirty="0">
                <a:solidFill>
                  <a:srgbClr val="A9B7C6"/>
                </a:solidFill>
              </a:rPr>
              <a:t>They can have two shapes (square or arrow)</a:t>
            </a:r>
          </a:p>
          <a:p>
            <a:endParaRPr lang="en-US" dirty="0">
              <a:solidFill>
                <a:srgbClr val="A9B7C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5DCB0-BAC8-2194-0A48-C1A0D7E950DF}"/>
              </a:ext>
            </a:extLst>
          </p:cNvPr>
          <p:cNvSpPr txBox="1">
            <a:spLocks/>
          </p:cNvSpPr>
          <p:nvPr/>
        </p:nvSpPr>
        <p:spPr>
          <a:xfrm>
            <a:off x="349136" y="206293"/>
            <a:ext cx="10185514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lang="en-US" sz="4400" dirty="0">
                <a:solidFill>
                  <a:srgbClr val="A9B7C6"/>
                </a:solidFill>
                <a:effectLst/>
                <a:latin typeface="JetBrains Mono"/>
              </a:rPr>
              <a:t>agent:</a:t>
            </a:r>
          </a:p>
        </p:txBody>
      </p:sp>
    </p:spTree>
    <p:extLst>
      <p:ext uri="{BB962C8B-B14F-4D97-AF65-F5344CB8AC3E}">
        <p14:creationId xmlns:p14="http://schemas.microsoft.com/office/powerpoint/2010/main" val="165454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23065-302C-1882-2EBB-E8AED8A51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  <a:t> This class is to create Text Label to show different results on the window.</a:t>
            </a:r>
            <a:b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  <a:t>  </a:t>
            </a:r>
            <a:b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</a:br>
            <a:b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lang="en-US" sz="2400" dirty="0"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lang="en-US" sz="2400" dirty="0" err="1">
                <a:solidFill>
                  <a:srgbClr val="B200B2"/>
                </a:solidFill>
                <a:effectLst/>
                <a:latin typeface="JetBrains Mono"/>
              </a:rPr>
              <a:t>init</a:t>
            </a:r>
            <a:r>
              <a:rPr lang="en-US" sz="2400" dirty="0"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2400" dirty="0" err="1">
                <a:solidFill>
                  <a:srgbClr val="A9B7C6"/>
                </a:solidFill>
                <a:effectLst/>
                <a:latin typeface="JetBrains Mono"/>
              </a:rPr>
              <a:t>parentMaze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title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value):</a:t>
            </a:r>
            <a:b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b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  <a:t>        </a:t>
            </a:r>
            <a:r>
              <a:rPr lang="en-US" sz="2400" i="1" dirty="0" err="1">
                <a:solidFill>
                  <a:srgbClr val="629755"/>
                </a:solidFill>
                <a:effectLst/>
                <a:latin typeface="JetBrains Mono"/>
              </a:rPr>
              <a:t>parentmaze</a:t>
            </a:r>
            <a: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  <a:t>--&gt;	The maze on which Label will be displayed.</a:t>
            </a:r>
            <a:b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  <a:t>        title------------&gt;	The title of the value to be displayed</a:t>
            </a:r>
            <a:b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  <a:t>        value----------&gt;	The value to be displayed</a:t>
            </a:r>
            <a:b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 </a:t>
            </a:r>
            <a:br>
              <a:rPr lang="en-US" sz="1800" dirty="0">
                <a:solidFill>
                  <a:srgbClr val="A9B7C6"/>
                </a:solidFill>
                <a:effectLst/>
                <a:latin typeface="JetBrains Mono"/>
              </a:rPr>
            </a:br>
            <a:endParaRPr lang="en-US" sz="1800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5DCB0-BAC8-2194-0A48-C1A0D7E950DF}"/>
              </a:ext>
            </a:extLst>
          </p:cNvPr>
          <p:cNvSpPr txBox="1">
            <a:spLocks/>
          </p:cNvSpPr>
          <p:nvPr/>
        </p:nvSpPr>
        <p:spPr>
          <a:xfrm>
            <a:off x="349136" y="206293"/>
            <a:ext cx="10185514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lang="en-US" sz="4400" dirty="0">
                <a:solidFill>
                  <a:srgbClr val="A9B7C6"/>
                </a:solidFill>
                <a:effectLst/>
                <a:latin typeface="JetBrains Mono"/>
              </a:rPr>
              <a:t>textLabel:</a:t>
            </a:r>
          </a:p>
        </p:txBody>
      </p:sp>
    </p:spTree>
    <p:extLst>
      <p:ext uri="{BB962C8B-B14F-4D97-AF65-F5344CB8AC3E}">
        <p14:creationId xmlns:p14="http://schemas.microsoft.com/office/powerpoint/2010/main" val="88806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23065-302C-1882-2EBB-E8AED8A51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4" y="1013012"/>
            <a:ext cx="10672156" cy="55401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  <a:t>This is the main class to create maze.</a:t>
            </a:r>
            <a:b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</a:br>
            <a:b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lang="en-US" sz="2400" dirty="0"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lang="en-US" sz="2400" dirty="0" err="1">
                <a:solidFill>
                  <a:srgbClr val="B200B2"/>
                </a:solidFill>
                <a:effectLst/>
                <a:latin typeface="JetBrains Mono"/>
              </a:rPr>
              <a:t>init</a:t>
            </a:r>
            <a:r>
              <a:rPr lang="en-US" sz="2400" dirty="0"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rows=</a:t>
            </a:r>
            <a:r>
              <a:rPr lang="en-US" sz="2400" dirty="0"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cols=</a:t>
            </a:r>
            <a:r>
              <a:rPr lang="en-US" sz="2400" dirty="0"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):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Need to pass just the two arguments. The rest will be assigned automatically</a:t>
            </a:r>
            <a:endParaRPr lang="en-US" sz="1800" dirty="0">
              <a:solidFill>
                <a:srgbClr val="A9B7C6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rows--&gt; No. of rows of the maze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cols--&gt; No. of columns of the maze</a:t>
            </a:r>
            <a:endParaRPr lang="en-US" sz="1800" i="1" dirty="0">
              <a:solidFill>
                <a:srgbClr val="629755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sz="1800" i="1" dirty="0" err="1">
                <a:solidFill>
                  <a:srgbClr val="629755"/>
                </a:solidFill>
                <a:effectLst/>
                <a:latin typeface="JetBrains Mono"/>
              </a:rPr>
              <a:t>maze_map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--&gt; Will be set to a </a:t>
            </a:r>
            <a:r>
              <a:rPr lang="en-US" sz="1800" i="1" dirty="0" err="1">
                <a:solidFill>
                  <a:srgbClr val="629755"/>
                </a:solidFill>
                <a:effectLst/>
                <a:latin typeface="JetBrains Mono"/>
              </a:rPr>
              <a:t>Dicationary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. Keys will be cells and</a:t>
            </a:r>
            <a:r>
              <a:rPr lang="en-US" sz="1800" i="1" dirty="0">
                <a:solidFill>
                  <a:srgbClr val="629755"/>
                </a:solidFill>
                <a:latin typeface="JetBrains Mono"/>
              </a:rPr>
              <a:t> 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values will be another dictionary with keys=['E','W','N','S'] for</a:t>
            </a:r>
            <a:r>
              <a:rPr lang="en-US" sz="1800" i="1" dirty="0">
                <a:solidFill>
                  <a:srgbClr val="629755"/>
                </a:solidFill>
                <a:latin typeface="JetBrains Mono"/>
              </a:rPr>
              <a:t> 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East West North South and values will be 0 or 1.  0 means that</a:t>
            </a:r>
            <a:r>
              <a:rPr lang="en-US" sz="1800" i="1" dirty="0">
                <a:solidFill>
                  <a:srgbClr val="629755"/>
                </a:solidFill>
                <a:latin typeface="JetBrains Mono"/>
              </a:rPr>
              <a:t> 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direction(EWNS) is blocked. 1 means that direction is open.</a:t>
            </a:r>
            <a:endParaRPr lang="en-US" sz="1800" i="1" dirty="0">
              <a:solidFill>
                <a:srgbClr val="629755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grid--&gt; A list of all cells</a:t>
            </a:r>
            <a:endParaRPr lang="en-US" sz="1800" i="1" dirty="0">
              <a:solidFill>
                <a:srgbClr val="629755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path--&gt; Shortest path from start(bottom right) to goal(by default top left)</a:t>
            </a:r>
            <a:r>
              <a:rPr lang="en-US" sz="1800" i="1" dirty="0">
                <a:solidFill>
                  <a:srgbClr val="629755"/>
                </a:solidFill>
                <a:latin typeface="JetBrains Mono"/>
              </a:rPr>
              <a:t> 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It will be a dictionary</a:t>
            </a:r>
            <a:endParaRPr lang="en-US" sz="1800" i="1" dirty="0">
              <a:solidFill>
                <a:srgbClr val="629755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_</a:t>
            </a:r>
            <a:r>
              <a:rPr lang="en-US" sz="1800" i="1" dirty="0" err="1">
                <a:solidFill>
                  <a:srgbClr val="629755"/>
                </a:solidFill>
                <a:effectLst/>
                <a:latin typeface="JetBrains Mono"/>
              </a:rPr>
              <a:t>win,_cell_width,_canvas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 --&gt;	_win and )canvas are for Tkinter window and canvas</a:t>
            </a:r>
            <a:b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                                   </a:t>
            </a:r>
            <a:r>
              <a:rPr lang="en-US" sz="1800" i="1" dirty="0">
                <a:solidFill>
                  <a:srgbClr val="629755"/>
                </a:solidFill>
                <a:latin typeface="JetBrains Mono"/>
              </a:rPr>
              <a:t>	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_</a:t>
            </a:r>
            <a:r>
              <a:rPr lang="en-US" sz="1800" i="1" dirty="0" err="1">
                <a:solidFill>
                  <a:srgbClr val="629755"/>
                </a:solidFill>
                <a:effectLst/>
                <a:latin typeface="JetBrains Mono"/>
              </a:rPr>
              <a:t>cell_width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 is cell width calculated automatically</a:t>
            </a:r>
            <a:endParaRPr lang="en-US" sz="1800" i="1" dirty="0">
              <a:solidFill>
                <a:srgbClr val="629755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_agents--&gt;  A list of </a:t>
            </a:r>
            <a:r>
              <a:rPr lang="en-US" sz="1800" i="1" dirty="0" err="1">
                <a:solidFill>
                  <a:srgbClr val="629755"/>
                </a:solidFill>
                <a:effectLst/>
                <a:latin typeface="JetBrains Mono"/>
              </a:rPr>
              <a:t>aganets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 on the maze</a:t>
            </a:r>
            <a:endParaRPr lang="en-US" sz="1800" i="1" dirty="0">
              <a:solidFill>
                <a:srgbClr val="629755"/>
              </a:solidFill>
              <a:latin typeface="JetBrains Mono"/>
            </a:endParaRPr>
          </a:p>
          <a:p>
            <a:pPr marL="0" indent="0">
              <a:buNone/>
            </a:pPr>
            <a:r>
              <a:rPr lang="en-US" sz="1800" i="1" dirty="0" err="1">
                <a:solidFill>
                  <a:srgbClr val="629755"/>
                </a:solidFill>
                <a:effectLst/>
                <a:latin typeface="JetBrains Mono"/>
              </a:rPr>
              <a:t>markedCells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--&gt;  Will be used to mark some particular cell during</a:t>
            </a:r>
            <a:r>
              <a:rPr lang="en-US" sz="1800" i="1" dirty="0">
                <a:solidFill>
                  <a:srgbClr val="629755"/>
                </a:solidFill>
                <a:latin typeface="JetBrains Mono"/>
              </a:rPr>
              <a:t> </a:t>
            </a:r>
            <a: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  <a:t>path trace by the agent.</a:t>
            </a:r>
            <a:endParaRPr lang="en-US" sz="1800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5DCB0-BAC8-2194-0A48-C1A0D7E950DF}"/>
              </a:ext>
            </a:extLst>
          </p:cNvPr>
          <p:cNvSpPr txBox="1">
            <a:spLocks/>
          </p:cNvSpPr>
          <p:nvPr/>
        </p:nvSpPr>
        <p:spPr>
          <a:xfrm>
            <a:off x="266007" y="206293"/>
            <a:ext cx="10268643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lang="en-US" sz="4400" dirty="0">
                <a:solidFill>
                  <a:srgbClr val="A9B7C6"/>
                </a:solidFill>
                <a:effectLst/>
                <a:latin typeface="JetBrains Mono"/>
              </a:rPr>
              <a:t>maze:</a:t>
            </a:r>
          </a:p>
        </p:txBody>
      </p:sp>
    </p:spTree>
    <p:extLst>
      <p:ext uri="{BB962C8B-B14F-4D97-AF65-F5344CB8AC3E}">
        <p14:creationId xmlns:p14="http://schemas.microsoft.com/office/powerpoint/2010/main" val="396207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23065-302C-1882-2EBB-E8AED8A51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4" y="977153"/>
            <a:ext cx="10672156" cy="567455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lang="en-US" sz="2400" dirty="0">
                <a:solidFill>
                  <a:srgbClr val="FFC66D"/>
                </a:solidFill>
                <a:effectLst/>
                <a:latin typeface="JetBrains Mono"/>
              </a:rPr>
              <a:t>_</a:t>
            </a:r>
            <a:r>
              <a:rPr lang="en-US" sz="2400" dirty="0" err="1">
                <a:solidFill>
                  <a:srgbClr val="FFC66D"/>
                </a:solidFill>
                <a:effectLst/>
                <a:latin typeface="JetBrains Mono"/>
              </a:rPr>
              <a:t>Open_‘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Direction</a:t>
            </a:r>
            <a:r>
              <a:rPr lang="en-US" sz="2400" dirty="0">
                <a:solidFill>
                  <a:srgbClr val="FFC66D"/>
                </a:solidFill>
                <a:effectLst/>
                <a:latin typeface="JetBrains Mono"/>
              </a:rPr>
              <a:t>’</a:t>
            </a:r>
            <a:r>
              <a:rPr lang="en-US" sz="2400" dirty="0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x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y):</a:t>
            </a:r>
            <a:r>
              <a:rPr lang="en-US" sz="2400" i="1" dirty="0">
                <a:solidFill>
                  <a:srgbClr val="629755"/>
                </a:solidFill>
                <a:effectLst/>
                <a:latin typeface="JetBrains Mono"/>
              </a:rPr>
              <a:t>  To remove the Wall of the cell in direction selected</a:t>
            </a:r>
          </a:p>
          <a:p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lang="en-US" sz="2400" dirty="0" err="1">
                <a:solidFill>
                  <a:srgbClr val="FFC66D"/>
                </a:solidFill>
                <a:effectLst/>
                <a:latin typeface="JetBrains Mono"/>
              </a:rPr>
              <a:t>CreateMaze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x=</a:t>
            </a:r>
            <a:r>
              <a:rPr lang="en-US" sz="2400" dirty="0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y=</a:t>
            </a:r>
            <a:r>
              <a:rPr lang="en-US" sz="2400" dirty="0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pattern=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None, </a:t>
            </a:r>
            <a:r>
              <a:rPr lang="en-US" sz="2400" dirty="0" err="1">
                <a:solidFill>
                  <a:srgbClr val="A9B7C6"/>
                </a:solidFill>
                <a:effectLst/>
                <a:latin typeface="JetBrains Mono"/>
              </a:rPr>
              <a:t>loopPercent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lang="en-US" sz="2400" dirty="0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2400" dirty="0" err="1">
                <a:solidFill>
                  <a:srgbClr val="A9B7C6"/>
                </a:solidFill>
                <a:effectLst/>
                <a:latin typeface="JetBrains Mono"/>
              </a:rPr>
              <a:t>saveMaze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lang="en-US" sz="2400" dirty="0">
                <a:solidFill>
                  <a:srgbClr val="CC7832"/>
                </a:solidFill>
                <a:effectLst/>
                <a:latin typeface="JetBrains Mono"/>
              </a:rPr>
              <a:t>False, </a:t>
            </a:r>
            <a:r>
              <a:rPr lang="en-US" sz="2400" dirty="0" err="1">
                <a:solidFill>
                  <a:srgbClr val="A9B7C6"/>
                </a:solidFill>
                <a:effectLst/>
                <a:latin typeface="JetBrains Mono"/>
              </a:rPr>
              <a:t>loadMaze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lang="en-US" sz="2400" dirty="0" err="1">
                <a:solidFill>
                  <a:srgbClr val="CC7832"/>
                </a:solidFill>
                <a:effectLst/>
                <a:latin typeface="JetBrains Mono"/>
              </a:rPr>
              <a:t>None,</a:t>
            </a:r>
            <a:r>
              <a:rPr lang="en-US" sz="2400" dirty="0" err="1">
                <a:solidFill>
                  <a:srgbClr val="A9B7C6"/>
                </a:solidFill>
                <a:effectLst/>
                <a:latin typeface="JetBrains Mono"/>
              </a:rPr>
              <a:t>theme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: COLOR = </a:t>
            </a:r>
            <a:r>
              <a:rPr lang="en-US" sz="2400" dirty="0" err="1">
                <a:solidFill>
                  <a:srgbClr val="A9B7C6"/>
                </a:solidFill>
                <a:effectLst/>
                <a:latin typeface="JetBrains Mono"/>
              </a:rPr>
              <a:t>COLOR.dark</a:t>
            </a:r>
            <a:r>
              <a:rPr lang="en-US" sz="2400" dirty="0">
                <a:solidFill>
                  <a:srgbClr val="A9B7C6"/>
                </a:solidFill>
                <a:effectLst/>
                <a:latin typeface="JetBrains Mono"/>
              </a:rPr>
              <a:t>):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JetBrains Mono"/>
              </a:rPr>
              <a:t>F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unction to create a Random Maze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pattern--&gt;  It can be 'v' for vertical or 'h' for horizontal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                    Just the visual look of the maze will be more vertical/horizontal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                    passages will be there.</a:t>
            </a:r>
          </a:p>
          <a:p>
            <a:pPr marL="0" indent="0">
              <a:buNone/>
            </a:pP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loopPercent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--&gt;  0 means there will be just one path from start to goal (perfect maze)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                        Higher value means there will be multiple paths (loops)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                        Higher the value (max 100) more will be the loops</a:t>
            </a:r>
          </a:p>
          <a:p>
            <a:pPr marL="0" indent="0">
              <a:buNone/>
            </a:pP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saveMaze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--&gt; To save the generated Maze as CSV file for future reference.</a:t>
            </a:r>
          </a:p>
          <a:p>
            <a:pPr marL="0" indent="0">
              <a:buNone/>
            </a:pP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JetBrains Mono"/>
              </a:rPr>
              <a:t>l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oadMaze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--&gt; Provide the CSV file to generate a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desried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 maze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theme--&gt; Dark or Light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5DCB0-BAC8-2194-0A48-C1A0D7E950DF}"/>
              </a:ext>
            </a:extLst>
          </p:cNvPr>
          <p:cNvSpPr txBox="1">
            <a:spLocks/>
          </p:cNvSpPr>
          <p:nvPr/>
        </p:nvSpPr>
        <p:spPr>
          <a:xfrm>
            <a:off x="266007" y="206294"/>
            <a:ext cx="10268643" cy="97411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lang="en-US" sz="4400" dirty="0">
                <a:solidFill>
                  <a:srgbClr val="A9B7C6"/>
                </a:solidFill>
                <a:effectLst/>
                <a:latin typeface="JetBrains Mono"/>
              </a:rPr>
              <a:t>maze: Functions</a:t>
            </a:r>
          </a:p>
        </p:txBody>
      </p:sp>
    </p:spTree>
    <p:extLst>
      <p:ext uri="{BB962C8B-B14F-4D97-AF65-F5344CB8AC3E}">
        <p14:creationId xmlns:p14="http://schemas.microsoft.com/office/powerpoint/2010/main" val="167409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23065-302C-1882-2EBB-E8AED8A51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4" y="1531856"/>
            <a:ext cx="10672156" cy="5021344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lang="en-US" sz="3600" dirty="0" err="1">
                <a:solidFill>
                  <a:srgbClr val="FFC66D"/>
                </a:solidFill>
                <a:effectLst/>
                <a:latin typeface="JetBrains Mono"/>
              </a:rPr>
              <a:t>tracePath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36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36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d</a:t>
            </a:r>
            <a:r>
              <a:rPr lang="en-US" sz="36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kill=</a:t>
            </a:r>
            <a:r>
              <a:rPr lang="en-US" sz="3600" dirty="0">
                <a:solidFill>
                  <a:srgbClr val="CC7832"/>
                </a:solidFill>
                <a:effectLst/>
                <a:latin typeface="JetBrains Mono"/>
              </a:rPr>
              <a:t>False, 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delay=</a:t>
            </a:r>
            <a:r>
              <a:rPr lang="en-US" sz="3600" dirty="0">
                <a:solidFill>
                  <a:srgbClr val="6897BB"/>
                </a:solidFill>
                <a:effectLst/>
                <a:latin typeface="JetBrains Mono"/>
              </a:rPr>
              <a:t>300</a:t>
            </a:r>
            <a:r>
              <a:rPr lang="en-US" sz="3600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sz="3600" dirty="0" err="1">
                <a:solidFill>
                  <a:srgbClr val="A9B7C6"/>
                </a:solidFill>
                <a:effectLst/>
                <a:latin typeface="JetBrains Mono"/>
              </a:rPr>
              <a:t>showMarked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lang="en-US" sz="3600" dirty="0"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):</a:t>
            </a:r>
          </a:p>
          <a:p>
            <a:r>
              <a:rPr lang="en-US" sz="3600" i="1" dirty="0">
                <a:solidFill>
                  <a:srgbClr val="629755"/>
                </a:solidFill>
                <a:effectLst/>
                <a:latin typeface="JetBrains Mono"/>
              </a:rPr>
              <a:t>A method to trace path by agent</a:t>
            </a:r>
            <a:br>
              <a:rPr lang="en-US" sz="3600" i="1" dirty="0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3600" i="1" dirty="0">
                <a:solidFill>
                  <a:srgbClr val="629755"/>
                </a:solidFill>
                <a:effectLst/>
                <a:latin typeface="JetBrains Mono"/>
              </a:rPr>
              <a:t>You can provide more than one agent/path details</a:t>
            </a:r>
          </a:p>
          <a:p>
            <a:endParaRPr lang="en-US" sz="3600" dirty="0">
              <a:solidFill>
                <a:srgbClr val="CC7832"/>
              </a:solidFill>
              <a:latin typeface="JetBrains Mono"/>
            </a:endParaRPr>
          </a:p>
          <a:p>
            <a:r>
              <a:rPr lang="en-US" sz="3600" dirty="0"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lang="en-US" sz="3600" dirty="0">
                <a:solidFill>
                  <a:srgbClr val="FFC66D"/>
                </a:solidFill>
                <a:effectLst/>
                <a:latin typeface="JetBrains Mono"/>
              </a:rPr>
              <a:t>run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36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lang="en-US" sz="36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3600" i="1" dirty="0">
                <a:solidFill>
                  <a:srgbClr val="629755"/>
                </a:solidFill>
                <a:effectLst/>
                <a:latin typeface="JetBrains Mono"/>
              </a:rPr>
              <a:t>Finally, to run the Tkinter Main Loop</a:t>
            </a:r>
            <a:br>
              <a:rPr lang="en-US" sz="1800" i="1" dirty="0">
                <a:solidFill>
                  <a:srgbClr val="629755"/>
                </a:solidFill>
                <a:effectLst/>
                <a:latin typeface="JetBrains Mono"/>
              </a:rPr>
            </a:br>
            <a:endParaRPr lang="en-US" sz="1800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5DCB0-BAC8-2194-0A48-C1A0D7E950DF}"/>
              </a:ext>
            </a:extLst>
          </p:cNvPr>
          <p:cNvSpPr txBox="1">
            <a:spLocks/>
          </p:cNvSpPr>
          <p:nvPr/>
        </p:nvSpPr>
        <p:spPr>
          <a:xfrm>
            <a:off x="266007" y="206294"/>
            <a:ext cx="10268643" cy="97411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lang="en-US" sz="4400" dirty="0">
                <a:solidFill>
                  <a:srgbClr val="A9B7C6"/>
                </a:solidFill>
                <a:effectLst/>
                <a:latin typeface="JetBrains Mono"/>
              </a:rPr>
              <a:t>maze: Functions</a:t>
            </a:r>
          </a:p>
        </p:txBody>
      </p:sp>
    </p:spTree>
    <p:extLst>
      <p:ext uri="{BB962C8B-B14F-4D97-AF65-F5344CB8AC3E}">
        <p14:creationId xmlns:p14="http://schemas.microsoft.com/office/powerpoint/2010/main" val="224550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6AE3B8-B53D-EF36-9960-2032EEACC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67"/>
          <a:stretch/>
        </p:blipFill>
        <p:spPr>
          <a:xfrm>
            <a:off x="0" y="1208289"/>
            <a:ext cx="12172950" cy="537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EB89D-7541-C557-51B8-12A49AD9816D}"/>
              </a:ext>
            </a:extLst>
          </p:cNvPr>
          <p:cNvSpPr txBox="1"/>
          <p:nvPr/>
        </p:nvSpPr>
        <p:spPr>
          <a:xfrm>
            <a:off x="6730739" y="5567395"/>
            <a:ext cx="97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5,4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34CB2B1-1333-DF18-482A-CC0BD6BA0436}"/>
              </a:ext>
            </a:extLst>
          </p:cNvPr>
          <p:cNvSpPr txBox="1">
            <a:spLocks/>
          </p:cNvSpPr>
          <p:nvPr/>
        </p:nvSpPr>
        <p:spPr>
          <a:xfrm>
            <a:off x="171450" y="35869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5E061"/>
                </a:solidFill>
              </a:rPr>
              <a:t>Depth First Search</a:t>
            </a:r>
          </a:p>
        </p:txBody>
      </p:sp>
    </p:spTree>
    <p:extLst>
      <p:ext uri="{BB962C8B-B14F-4D97-AF65-F5344CB8AC3E}">
        <p14:creationId xmlns:p14="http://schemas.microsoft.com/office/powerpoint/2010/main" val="3909361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727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JetBrains Mono</vt:lpstr>
      <vt:lpstr>Office Theme</vt:lpstr>
      <vt:lpstr>Welcome to our  Maze Solver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Breadth First Search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our Maze Solver Application</dc:title>
  <dc:creator>Youssef Emad</dc:creator>
  <cp:lastModifiedBy>Youssef Emad</cp:lastModifiedBy>
  <cp:revision>11</cp:revision>
  <dcterms:created xsi:type="dcterms:W3CDTF">2023-05-20T07:54:43Z</dcterms:created>
  <dcterms:modified xsi:type="dcterms:W3CDTF">2023-05-20T13:34:08Z</dcterms:modified>
</cp:coreProperties>
</file>